
<file path=[Content_Types].xml><?xml version="1.0" encoding="utf-8"?>
<Types xmlns="http://schemas.openxmlformats.org/package/2006/content-types">
  <Default Extension="bin" ContentType="application/vnd.openxmlformats-officedocument.oleObject"/>
  <Default Extension="docx" ContentType="application/vnd.openxmlformats-officedocument.wordprocessingml.documen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69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3A340A2-EF85-BF8E-40DF-61C1EA6E645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MX"/>
              <a:t>Haz clic para modificar el estilo de título del patrón</a:t>
            </a:r>
            <a:endParaRPr lang="es-CO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12C9E451-EB19-7ADA-788D-F4161353B57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MX"/>
              <a:t>Haz clic para editar el estilo de subtítulo del patrón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FE9E9ED-4B09-6967-9AAF-14DF4EDC3F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BDD96-E84B-4034-B8F8-AEFE88868D6E}" type="datetimeFigureOut">
              <a:rPr lang="es-CO" smtClean="0"/>
              <a:t>9/03/2025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2C9E516-1902-E53C-0AC5-79BD22853E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AAEE866-8243-BC19-6358-9AABDD3371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90251-0C80-4368-B2DE-985B8555334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678659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1296CE7-21D0-63E1-5C47-20CD0184EB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5F000FDA-502F-4C7A-E9FD-6FD4AEA5036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0067500-80FD-77F2-5C7A-61AAEBDD6A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BDD96-E84B-4034-B8F8-AEFE88868D6E}" type="datetimeFigureOut">
              <a:rPr lang="es-CO" smtClean="0"/>
              <a:t>9/03/2025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5811B59-1A09-54A8-DAD9-21872341F7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85C14C4-74DB-98D6-0F77-CEA47DD66A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90251-0C80-4368-B2DE-985B8555334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256414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5E714753-2A02-E29E-E4A4-D7B16906827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MX"/>
              <a:t>Haz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AD0C6CE3-2FCE-D7B4-ED6D-AEE2FB3B1E2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21348FA-DB7B-5DBA-DEF4-959ACD8766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BDD96-E84B-4034-B8F8-AEFE88868D6E}" type="datetimeFigureOut">
              <a:rPr lang="es-CO" smtClean="0"/>
              <a:t>9/03/2025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2B8EEA0-1130-42F3-DFC3-A0BCFD0D28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6F16B30-5799-7B47-A925-12C49B6F42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90251-0C80-4368-B2DE-985B8555334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5754864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5222BC5-7DAB-3B3F-2831-0AE2DF59C1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A5DD570-5F98-A8A6-789D-B00B8133E0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E206C6D-2B07-11A0-DDA4-F811B4F19B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BDD96-E84B-4034-B8F8-AEFE88868D6E}" type="datetimeFigureOut">
              <a:rPr lang="es-CO" smtClean="0"/>
              <a:t>9/03/2025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56CB5A4-BD64-44A7-4FD6-395872E460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84E1B03-21A4-A7CA-E166-10273990C1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90251-0C80-4368-B2DE-985B8555334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439565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6D9037C-EA5F-9B38-B58B-24B48EEE61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MX"/>
              <a:t>Haz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DAC26A0-95BB-84CF-77A6-E8A190F2A4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A5B7C7E-C805-014A-4395-7F3EF6B5AA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BDD96-E84B-4034-B8F8-AEFE88868D6E}" type="datetimeFigureOut">
              <a:rPr lang="es-CO" smtClean="0"/>
              <a:t>9/03/2025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A0845CE-DDB2-3A33-D748-AC343CC207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3011CFE-B877-AA60-2C19-E55CF00451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90251-0C80-4368-B2DE-985B8555334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2949214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DC54C5-FA92-D35C-DEDF-50CFF61E51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3C8E8FE-163D-A8DC-ADE7-68B1E743C54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O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56A9F384-3162-93AA-B6EF-97C9259361B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O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E82F449-C524-8668-7E37-953B417DDC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BDD96-E84B-4034-B8F8-AEFE88868D6E}" type="datetimeFigureOut">
              <a:rPr lang="es-CO" smtClean="0"/>
              <a:t>9/03/2025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2C46197-6ABA-3FFE-2C5B-716779586F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A32DDAA-484C-C3B5-E3AE-4981BD1787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90251-0C80-4368-B2DE-985B8555334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231179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340F789-9C27-12CA-850B-683B35A665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MX"/>
              <a:t>Haz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69CB8FF-FB66-C9DD-C21F-5800EADE21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6013E7B1-7B06-8EA9-B88D-42C1CFB2C40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O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DC287221-48A0-508C-03F5-709C2F732B7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E7AB582E-FDB3-23C2-DC1B-06A6013736F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O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6771FD5-11CB-AB8F-C37E-265D423BD7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BDD96-E84B-4034-B8F8-AEFE88868D6E}" type="datetimeFigureOut">
              <a:rPr lang="es-CO" smtClean="0"/>
              <a:t>9/03/2025</a:t>
            </a:fld>
            <a:endParaRPr lang="es-CO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899123B9-67C9-E120-F3A7-09CFC43794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E374745D-89E3-132F-6DC9-36D842F71A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90251-0C80-4368-B2DE-985B8555334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381124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AE22EFC-F7A1-38E6-1734-AB97B6B4ED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s-CO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9ABDB7DA-908A-13F6-6ED2-175D53CBB3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BDD96-E84B-4034-B8F8-AEFE88868D6E}" type="datetimeFigureOut">
              <a:rPr lang="es-CO" smtClean="0"/>
              <a:t>9/03/2025</a:t>
            </a:fld>
            <a:endParaRPr lang="es-CO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04EC5C2-1AC6-0D39-9DBE-AC08770B21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B6318756-149B-E072-4741-C37F8AB654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90251-0C80-4368-B2DE-985B8555334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287989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6CBC286F-CF5B-EF88-224D-F0C1A68C30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BDD96-E84B-4034-B8F8-AEFE88868D6E}" type="datetimeFigureOut">
              <a:rPr lang="es-CO" smtClean="0"/>
              <a:t>9/03/2025</a:t>
            </a:fld>
            <a:endParaRPr lang="es-CO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AA3F5D95-B031-F4FF-9653-2960BF5685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AAD81618-1228-7B4E-41B6-AF12700615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90251-0C80-4368-B2DE-985B8555334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448386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8C35095-18C2-7B0D-AF7F-9AB3166312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MX"/>
              <a:t>Haz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3C6F272-17D4-62DC-4C33-06ECEFC7A8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622890DA-74BE-53DC-9E74-D58A8AFC880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929D32F-3704-6FE5-4467-EE5391A18F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BDD96-E84B-4034-B8F8-AEFE88868D6E}" type="datetimeFigureOut">
              <a:rPr lang="es-CO" smtClean="0"/>
              <a:t>9/03/2025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303FA55A-AF96-661F-8917-2086095D84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E6C54183-692C-B444-A322-875E7136E3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90251-0C80-4368-B2DE-985B8555334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826454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750B0ED-41AF-68DE-CF94-7C60E37BC8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MX"/>
              <a:t>Haz clic para modificar el estilo de título del patrón</a:t>
            </a:r>
            <a:endParaRPr lang="es-CO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48F0052F-1E08-45C7-0881-DC18B05977A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1B298FB-EDD2-7BBD-9BBE-D47B5DD5CC2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69DDBD4-012E-E406-D5AA-6A501ACE77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BDD96-E84B-4034-B8F8-AEFE88868D6E}" type="datetimeFigureOut">
              <a:rPr lang="es-CO" smtClean="0"/>
              <a:t>9/03/2025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210BDA5-4F90-19EE-2157-FF6BB566CA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BEB8DE0-AEC2-F3F0-574C-D6FD0898CD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90251-0C80-4368-B2DE-985B8555334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615101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36874585-06E7-F594-377E-4359657AC9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MX"/>
              <a:t>Haz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19703BD-1A33-B12D-6B9C-C24D43401C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86EDB48-F06F-074C-D896-A854EC0C7C4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1BDD96-E84B-4034-B8F8-AEFE88868D6E}" type="datetimeFigureOut">
              <a:rPr lang="es-CO" smtClean="0"/>
              <a:t>9/03/2025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A823924-2DAE-C9A8-CAE8-71D8D1BA2F7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58EA892-C933-91D5-F335-A3BE8E73A42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590251-0C80-4368-B2DE-985B8555334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474300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package" Target="../embeddings/Microsoft_Word_Document.docx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jpeg"/><Relationship Id="rId5" Type="http://schemas.openxmlformats.org/officeDocument/2006/relationships/image" Target="../media/image2.png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1" name="Tabla 20">
            <a:extLst>
              <a:ext uri="{FF2B5EF4-FFF2-40B4-BE49-F238E27FC236}">
                <a16:creationId xmlns:a16="http://schemas.microsoft.com/office/drawing/2014/main" id="{C72E5873-7196-11B8-ABCD-7BC09E1F21E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3538203"/>
              </p:ext>
            </p:extLst>
          </p:nvPr>
        </p:nvGraphicFramePr>
        <p:xfrm>
          <a:off x="1904999" y="580867"/>
          <a:ext cx="8382001" cy="812165"/>
        </p:xfrm>
        <a:graphic>
          <a:graphicData uri="http://schemas.openxmlformats.org/drawingml/2006/table">
            <a:tbl>
              <a:tblPr/>
              <a:tblGrid>
                <a:gridCol w="1598083">
                  <a:extLst>
                    <a:ext uri="{9D8B030D-6E8A-4147-A177-3AD203B41FA5}">
                      <a16:colId xmlns:a16="http://schemas.microsoft.com/office/drawing/2014/main" val="2839723018"/>
                    </a:ext>
                  </a:extLst>
                </a:gridCol>
                <a:gridCol w="4984647">
                  <a:extLst>
                    <a:ext uri="{9D8B030D-6E8A-4147-A177-3AD203B41FA5}">
                      <a16:colId xmlns:a16="http://schemas.microsoft.com/office/drawing/2014/main" val="1632994082"/>
                    </a:ext>
                  </a:extLst>
                </a:gridCol>
                <a:gridCol w="1799271">
                  <a:extLst>
                    <a:ext uri="{9D8B030D-6E8A-4147-A177-3AD203B41FA5}">
                      <a16:colId xmlns:a16="http://schemas.microsoft.com/office/drawing/2014/main" val="700120202"/>
                    </a:ext>
                  </a:extLst>
                </a:gridCol>
              </a:tblGrid>
              <a:tr h="81216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s-CO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O" sz="1100" b="1" kern="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MISIÓN</a:t>
                      </a:r>
                      <a:endParaRPr lang="es-CO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O" sz="1100" kern="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Código: GG-DE-01</a:t>
                      </a:r>
                      <a:endParaRPr lang="es-CO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O" sz="1100" kern="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Versión: 01</a:t>
                      </a:r>
                      <a:endParaRPr lang="es-CO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O" sz="1100" kern="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Vigencia: 2022-09-01</a:t>
                      </a:r>
                      <a:endParaRPr lang="es-CO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82257899"/>
                  </a:ext>
                </a:extLst>
              </a:tr>
            </a:tbl>
          </a:graphicData>
        </a:graphic>
      </p:graphicFrame>
      <p:graphicFrame>
        <p:nvGraphicFramePr>
          <p:cNvPr id="2" name="Objeto 5">
            <a:extLst>
              <a:ext uri="{FF2B5EF4-FFF2-40B4-BE49-F238E27FC236}">
                <a16:creationId xmlns:a16="http://schemas.microsoft.com/office/drawing/2014/main" id="{0747A332-794D-6785-4EB5-04ED54834B2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11217542"/>
              </p:ext>
            </p:extLst>
          </p:nvPr>
        </p:nvGraphicFramePr>
        <p:xfrm>
          <a:off x="1074738" y="1639888"/>
          <a:ext cx="10144125" cy="3759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2" imgW="6058128" imgH="2251035" progId="Word.Document.12">
                  <p:embed/>
                </p:oleObj>
              </mc:Choice>
              <mc:Fallback>
                <p:oleObj name="Document" r:id="rId2" imgW="6058128" imgH="2251035" progId="Word.Document.12">
                  <p:embed/>
                  <p:pic>
                    <p:nvPicPr>
                      <p:cNvPr id="13333" name="Objeto 5">
                        <a:extLst>
                          <a:ext uri="{FF2B5EF4-FFF2-40B4-BE49-F238E27FC236}">
                            <a16:creationId xmlns:a16="http://schemas.microsoft.com/office/drawing/2014/main" id="{DFBEDD59-FA15-5932-8D78-796C5ACFED82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74738" y="1639888"/>
                        <a:ext cx="10144125" cy="3759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to 4">
            <a:extLst>
              <a:ext uri="{FF2B5EF4-FFF2-40B4-BE49-F238E27FC236}">
                <a16:creationId xmlns:a16="http://schemas.microsoft.com/office/drawing/2014/main" id="{5B0E3847-414A-5A2F-DB0D-B62B417F2FB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78473912"/>
              </p:ext>
            </p:extLst>
          </p:nvPr>
        </p:nvGraphicFramePr>
        <p:xfrm>
          <a:off x="2285999" y="4744719"/>
          <a:ext cx="7620000" cy="1387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o" r:id="rId4" imgW="6349766" imgH="1155657" progId="Word.Document.12">
                  <p:embed/>
                </p:oleObj>
              </mc:Choice>
              <mc:Fallback>
                <p:oleObj name="Documento" r:id="rId4" imgW="6349766" imgH="1155657" progId="Word.Document.12">
                  <p:embed/>
                  <p:pic>
                    <p:nvPicPr>
                      <p:cNvPr id="13332" name="Objeto 4">
                        <a:extLst>
                          <a:ext uri="{FF2B5EF4-FFF2-40B4-BE49-F238E27FC236}">
                            <a16:creationId xmlns:a16="http://schemas.microsoft.com/office/drawing/2014/main" id="{E5AE1F71-9102-8972-0FDB-4490D7018B53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5999" y="4744719"/>
                        <a:ext cx="7620000" cy="1387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3" name="Imagen 2">
            <a:extLst>
              <a:ext uri="{FF2B5EF4-FFF2-40B4-BE49-F238E27FC236}">
                <a16:creationId xmlns:a16="http://schemas.microsoft.com/office/drawing/2014/main" id="{B37C17DF-21C2-D814-857E-799F37E686CC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21541" y="752700"/>
            <a:ext cx="1371600" cy="4667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502233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1" name="Tabla 20">
            <a:extLst>
              <a:ext uri="{FF2B5EF4-FFF2-40B4-BE49-F238E27FC236}">
                <a16:creationId xmlns:a16="http://schemas.microsoft.com/office/drawing/2014/main" id="{C72E5873-7196-11B8-ABCD-7BC09E1F21E9}"/>
              </a:ext>
            </a:extLst>
          </p:cNvPr>
          <p:cNvGraphicFramePr>
            <a:graphicFrameLocks noGrp="1"/>
          </p:cNvGraphicFramePr>
          <p:nvPr/>
        </p:nvGraphicFramePr>
        <p:xfrm>
          <a:off x="1904999" y="580867"/>
          <a:ext cx="8382001" cy="812165"/>
        </p:xfrm>
        <a:graphic>
          <a:graphicData uri="http://schemas.openxmlformats.org/drawingml/2006/table">
            <a:tbl>
              <a:tblPr/>
              <a:tblGrid>
                <a:gridCol w="1598083">
                  <a:extLst>
                    <a:ext uri="{9D8B030D-6E8A-4147-A177-3AD203B41FA5}">
                      <a16:colId xmlns:a16="http://schemas.microsoft.com/office/drawing/2014/main" val="2839723018"/>
                    </a:ext>
                  </a:extLst>
                </a:gridCol>
                <a:gridCol w="4984647">
                  <a:extLst>
                    <a:ext uri="{9D8B030D-6E8A-4147-A177-3AD203B41FA5}">
                      <a16:colId xmlns:a16="http://schemas.microsoft.com/office/drawing/2014/main" val="1632994082"/>
                    </a:ext>
                  </a:extLst>
                </a:gridCol>
                <a:gridCol w="1799271">
                  <a:extLst>
                    <a:ext uri="{9D8B030D-6E8A-4147-A177-3AD203B41FA5}">
                      <a16:colId xmlns:a16="http://schemas.microsoft.com/office/drawing/2014/main" val="700120202"/>
                    </a:ext>
                  </a:extLst>
                </a:gridCol>
              </a:tblGrid>
              <a:tr h="81216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s-CO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O" sz="1100" b="1" kern="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MISIÓN</a:t>
                      </a:r>
                      <a:endParaRPr lang="es-CO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O" sz="1100" kern="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Código: GG-DE-01</a:t>
                      </a:r>
                      <a:endParaRPr lang="es-CO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O" sz="1100" kern="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Versión: 01</a:t>
                      </a:r>
                      <a:endParaRPr lang="es-CO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O" sz="1100" kern="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Vigencia: 2022-09-01</a:t>
                      </a:r>
                      <a:endParaRPr lang="es-CO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82257899"/>
                  </a:ext>
                </a:extLst>
              </a:tr>
            </a:tbl>
          </a:graphicData>
        </a:graphic>
      </p:graphicFrame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17374C65-E287-41E1-1EE4-7024518DB25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2918256"/>
              </p:ext>
            </p:extLst>
          </p:nvPr>
        </p:nvGraphicFramePr>
        <p:xfrm>
          <a:off x="2209799" y="1919754"/>
          <a:ext cx="7772400" cy="1279526"/>
        </p:xfrm>
        <a:graphic>
          <a:graphicData uri="http://schemas.openxmlformats.org/drawingml/2006/table">
            <a:tbl>
              <a:tblPr/>
              <a:tblGrid>
                <a:gridCol w="1055688">
                  <a:extLst>
                    <a:ext uri="{9D8B030D-6E8A-4147-A177-3AD203B41FA5}">
                      <a16:colId xmlns:a16="http://schemas.microsoft.com/office/drawing/2014/main" val="2987757757"/>
                    </a:ext>
                  </a:extLst>
                </a:gridCol>
                <a:gridCol w="1087437">
                  <a:extLst>
                    <a:ext uri="{9D8B030D-6E8A-4147-A177-3AD203B41FA5}">
                      <a16:colId xmlns:a16="http://schemas.microsoft.com/office/drawing/2014/main" val="1284883305"/>
                    </a:ext>
                  </a:extLst>
                </a:gridCol>
                <a:gridCol w="1085850">
                  <a:extLst>
                    <a:ext uri="{9D8B030D-6E8A-4147-A177-3AD203B41FA5}">
                      <a16:colId xmlns:a16="http://schemas.microsoft.com/office/drawing/2014/main" val="1488275301"/>
                    </a:ext>
                  </a:extLst>
                </a:gridCol>
                <a:gridCol w="906463">
                  <a:extLst>
                    <a:ext uri="{9D8B030D-6E8A-4147-A177-3AD203B41FA5}">
                      <a16:colId xmlns:a16="http://schemas.microsoft.com/office/drawing/2014/main" val="2686029041"/>
                    </a:ext>
                  </a:extLst>
                </a:gridCol>
                <a:gridCol w="1419225">
                  <a:extLst>
                    <a:ext uri="{9D8B030D-6E8A-4147-A177-3AD203B41FA5}">
                      <a16:colId xmlns:a16="http://schemas.microsoft.com/office/drawing/2014/main" val="581998985"/>
                    </a:ext>
                  </a:extLst>
                </a:gridCol>
                <a:gridCol w="2217737">
                  <a:extLst>
                    <a:ext uri="{9D8B030D-6E8A-4147-A177-3AD203B41FA5}">
                      <a16:colId xmlns:a16="http://schemas.microsoft.com/office/drawing/2014/main" val="2773187471"/>
                    </a:ext>
                  </a:extLst>
                </a:gridCol>
              </a:tblGrid>
              <a:tr h="180975">
                <a:tc gridSpan="6"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es-CO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</a:rPr>
                        <a:t>CONTROL DE CAMBIOS</a:t>
                      </a:r>
                    </a:p>
                  </a:txBody>
                  <a:tcPr marL="12700" marR="12700" marT="12699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59432186"/>
                  </a:ext>
                </a:extLst>
              </a:tr>
              <a:tr h="315913"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es-CO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</a:rPr>
                        <a:t>Versión</a:t>
                      </a:r>
                    </a:p>
                  </a:txBody>
                  <a:tcPr marL="12700" marR="12700" marT="12699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es-CO" sz="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</a:rPr>
                        <a:t>Elaborado por</a:t>
                      </a:r>
                    </a:p>
                  </a:txBody>
                  <a:tcPr marL="12700" marR="12700" marT="12699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es-CO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</a:rPr>
                        <a:t>Revisado por</a:t>
                      </a:r>
                    </a:p>
                  </a:txBody>
                  <a:tcPr marL="12700" marR="12700" marT="12699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es-CO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</a:rPr>
                        <a:t>Aprobado por</a:t>
                      </a:r>
                    </a:p>
                  </a:txBody>
                  <a:tcPr marL="12700" marR="12700" marT="12699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es-CO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</a:rPr>
                        <a:t>Fecha de Aprobación</a:t>
                      </a:r>
                    </a:p>
                  </a:txBody>
                  <a:tcPr marL="12700" marR="12700" marT="12699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es-CO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</a:rPr>
                        <a:t>Descripción de la Modificaciones</a:t>
                      </a:r>
                    </a:p>
                  </a:txBody>
                  <a:tcPr marL="12700" marR="12700" marT="12699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43492617"/>
                  </a:ext>
                </a:extLst>
              </a:tr>
              <a:tr h="315913">
                <a:tc rowSpan="2"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es-CO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</a:rPr>
                        <a:t>1</a:t>
                      </a:r>
                    </a:p>
                  </a:txBody>
                  <a:tcPr marL="12700" marR="12700" marT="12699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es-CO" sz="9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</a:rPr>
                        <a:t>Emys</a:t>
                      </a:r>
                      <a:r>
                        <a:rPr kumimoji="0" lang="es-ES" altLang="es-CO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</a:rPr>
                        <a:t> Mendoza </a:t>
                      </a:r>
                    </a:p>
                  </a:txBody>
                  <a:tcPr marL="12700" marR="12700" marT="12699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es-CO" sz="9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</a:rPr>
                        <a:t>Emys</a:t>
                      </a:r>
                      <a:r>
                        <a:rPr kumimoji="0" lang="es-ES" altLang="es-CO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</a:rPr>
                        <a:t> Mendoza </a:t>
                      </a:r>
                    </a:p>
                  </a:txBody>
                  <a:tcPr marL="12700" marR="12700" marT="12699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es-CO" sz="9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</a:rPr>
                        <a:t>Jose</a:t>
                      </a:r>
                      <a:r>
                        <a:rPr kumimoji="0" lang="es-ES" altLang="es-CO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</a:rPr>
                        <a:t> Salazar</a:t>
                      </a:r>
                    </a:p>
                  </a:txBody>
                  <a:tcPr marL="12700" marR="12700" marT="12699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es-CO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</a:rPr>
                        <a:t>2022-09-01</a:t>
                      </a:r>
                    </a:p>
                  </a:txBody>
                  <a:tcPr marL="12700" marR="12700" marT="12699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es-CO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</a:rPr>
                        <a:t>Elaboración Inicial del Documento</a:t>
                      </a:r>
                    </a:p>
                  </a:txBody>
                  <a:tcPr marL="12700" marR="12700" marT="12699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48004019"/>
                  </a:ext>
                </a:extLst>
              </a:tr>
              <a:tr h="466725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es-CO" sz="9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</a:rPr>
                        <a:t>Cargo: Rep Gerencia</a:t>
                      </a:r>
                    </a:p>
                  </a:txBody>
                  <a:tcPr marL="12700" marR="12700" marT="12699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es-CO" sz="9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</a:rPr>
                        <a:t>Cargo: Rep Gerencia</a:t>
                      </a:r>
                    </a:p>
                  </a:txBody>
                  <a:tcPr marL="12700" marR="12700" marT="12699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es-CO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</a:rPr>
                        <a:t>Cargo: Gerente</a:t>
                      </a:r>
                    </a:p>
                  </a:txBody>
                  <a:tcPr marL="12700" marR="12700" marT="12699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85139985"/>
                  </a:ext>
                </a:extLst>
              </a:tr>
            </a:tbl>
          </a:graphicData>
        </a:graphic>
      </p:graphicFrame>
      <p:pic>
        <p:nvPicPr>
          <p:cNvPr id="2" name="Imagen 1">
            <a:extLst>
              <a:ext uri="{FF2B5EF4-FFF2-40B4-BE49-F238E27FC236}">
                <a16:creationId xmlns:a16="http://schemas.microsoft.com/office/drawing/2014/main" id="{E6685D96-4539-7A91-8743-88C7D2422F7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4989" y="753586"/>
            <a:ext cx="1371600" cy="4667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0747892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1" name="Tabla 20">
            <a:extLst>
              <a:ext uri="{FF2B5EF4-FFF2-40B4-BE49-F238E27FC236}">
                <a16:creationId xmlns:a16="http://schemas.microsoft.com/office/drawing/2014/main" id="{C72E5873-7196-11B8-ABCD-7BC09E1F21E9}"/>
              </a:ext>
            </a:extLst>
          </p:cNvPr>
          <p:cNvGraphicFramePr>
            <a:graphicFrameLocks noGrp="1"/>
          </p:cNvGraphicFramePr>
          <p:nvPr/>
        </p:nvGraphicFramePr>
        <p:xfrm>
          <a:off x="1904999" y="580867"/>
          <a:ext cx="8382001" cy="812165"/>
        </p:xfrm>
        <a:graphic>
          <a:graphicData uri="http://schemas.openxmlformats.org/drawingml/2006/table">
            <a:tbl>
              <a:tblPr/>
              <a:tblGrid>
                <a:gridCol w="1598083">
                  <a:extLst>
                    <a:ext uri="{9D8B030D-6E8A-4147-A177-3AD203B41FA5}">
                      <a16:colId xmlns:a16="http://schemas.microsoft.com/office/drawing/2014/main" val="2839723018"/>
                    </a:ext>
                  </a:extLst>
                </a:gridCol>
                <a:gridCol w="4984647">
                  <a:extLst>
                    <a:ext uri="{9D8B030D-6E8A-4147-A177-3AD203B41FA5}">
                      <a16:colId xmlns:a16="http://schemas.microsoft.com/office/drawing/2014/main" val="1632994082"/>
                    </a:ext>
                  </a:extLst>
                </a:gridCol>
                <a:gridCol w="1799271">
                  <a:extLst>
                    <a:ext uri="{9D8B030D-6E8A-4147-A177-3AD203B41FA5}">
                      <a16:colId xmlns:a16="http://schemas.microsoft.com/office/drawing/2014/main" val="700120202"/>
                    </a:ext>
                  </a:extLst>
                </a:gridCol>
              </a:tblGrid>
              <a:tr h="81216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s-CO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O" sz="1100" b="1" kern="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MISIÓN</a:t>
                      </a:r>
                      <a:endParaRPr lang="es-CO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O" sz="1100" kern="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Código: GG-DE-01</a:t>
                      </a:r>
                      <a:endParaRPr lang="es-CO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O" sz="1100" kern="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Versión: 01</a:t>
                      </a:r>
                      <a:endParaRPr lang="es-CO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O" sz="1100" kern="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Vigencia: 2022-09-01</a:t>
                      </a:r>
                      <a:endParaRPr lang="es-CO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82257899"/>
                  </a:ext>
                </a:extLst>
              </a:tr>
            </a:tbl>
          </a:graphicData>
        </a:graphic>
      </p:graphicFrame>
      <p:sp>
        <p:nvSpPr>
          <p:cNvPr id="6" name="CuadroTexto 5">
            <a:extLst>
              <a:ext uri="{FF2B5EF4-FFF2-40B4-BE49-F238E27FC236}">
                <a16:creationId xmlns:a16="http://schemas.microsoft.com/office/drawing/2014/main" id="{B0262D14-9728-3B84-AF36-0110A6428C88}"/>
              </a:ext>
            </a:extLst>
          </p:cNvPr>
          <p:cNvSpPr txBox="1"/>
          <p:nvPr/>
        </p:nvSpPr>
        <p:spPr>
          <a:xfrm>
            <a:off x="1985682" y="2035512"/>
            <a:ext cx="8408894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altLang="es-CO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rPr>
              <a:t>INSPECCIONES TEST es un organismo que brinda sus servicios de inspección con los más altos estándares de competencia técnica del personal, basando su juicio profesional en los procedimientos establecidos y revisados por el organismo de inspección.</a:t>
            </a:r>
            <a:endParaRPr kumimoji="0" lang="es-ES_tradnl" altLang="es-CO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+mn-cs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altLang="es-CO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rPr>
              <a:t> </a:t>
            </a:r>
            <a:endParaRPr kumimoji="0" lang="es-ES_tradnl" altLang="es-CO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+mn-cs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altLang="es-CO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rPr>
              <a:t>La Gerencia de INSPECCIONES TEST</a:t>
            </a:r>
            <a:r>
              <a:rPr kumimoji="0" lang="es-ES" altLang="es-CO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rPr>
              <a:t> se compromete con ejercer las inspecciones con los lineamientos de imparcialidad, independencia e integridad definidos en la NTC ISO/IEC 17020:2012. </a:t>
            </a:r>
            <a:endParaRPr kumimoji="0" lang="es-ES_tradnl" altLang="es-CO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+mn-cs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altLang="es-CO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rPr>
              <a:t> </a:t>
            </a:r>
            <a:endParaRPr kumimoji="0" lang="es-ES_tradnl" altLang="es-CO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+mn-cs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altLang="es-CO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rPr>
              <a:t>INSPECCIONES TEST brinda sus servicios con agilidad y transparencia.</a:t>
            </a:r>
            <a:endParaRPr kumimoji="0" lang="es-ES_tradnl" altLang="es-CO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+mn-cs"/>
            </a:endParaRP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A9744920-1B14-937E-994D-2762842A48A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99129" y="753586"/>
            <a:ext cx="1371600" cy="4667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2824047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149</Words>
  <Application>Microsoft Office PowerPoint</Application>
  <PresentationFormat>Panorámica</PresentationFormat>
  <Paragraphs>33</Paragraphs>
  <Slides>3</Slides>
  <Notes>0</Notes>
  <HiddenSlides>0</HiddenSlides>
  <MMClips>0</MMClips>
  <ScaleCrop>false</ScaleCrop>
  <HeadingPairs>
    <vt:vector size="8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Servidores OLE incrustados</vt:lpstr>
      </vt:variant>
      <vt:variant>
        <vt:i4>2</vt:i4>
      </vt:variant>
      <vt:variant>
        <vt:lpstr>Títulos de diapositiva</vt:lpstr>
      </vt:variant>
      <vt:variant>
        <vt:i4>3</vt:i4>
      </vt:variant>
    </vt:vector>
  </HeadingPairs>
  <TitlesOfParts>
    <vt:vector size="9" baseType="lpstr">
      <vt:lpstr>Arial</vt:lpstr>
      <vt:lpstr>Calibri</vt:lpstr>
      <vt:lpstr>Calibri Light</vt:lpstr>
      <vt:lpstr>Tema de Office</vt:lpstr>
      <vt:lpstr>Document</vt:lpstr>
      <vt:lpstr>Documento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AEC</dc:creator>
  <cp:lastModifiedBy>AEC</cp:lastModifiedBy>
  <cp:revision>8</cp:revision>
  <dcterms:created xsi:type="dcterms:W3CDTF">2023-09-20T16:08:48Z</dcterms:created>
  <dcterms:modified xsi:type="dcterms:W3CDTF">2025-03-10T02:00:08Z</dcterms:modified>
</cp:coreProperties>
</file>